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webextensions/webextension1.xml" ContentType="application/vnd.ms-office.webextension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  <p:sldMasterId id="2147483699" r:id="rId2"/>
  </p:sldMasterIdLst>
  <p:notesMasterIdLst>
    <p:notesMasterId r:id="rId13"/>
  </p:notesMasterIdLst>
  <p:handoutMasterIdLst>
    <p:handoutMasterId r:id="rId14"/>
  </p:handoutMasterIdLst>
  <p:sldIdLst>
    <p:sldId id="256" r:id="rId3"/>
    <p:sldId id="257" r:id="rId4"/>
    <p:sldId id="259" r:id="rId5"/>
    <p:sldId id="260" r:id="rId6"/>
    <p:sldId id="261" r:id="rId7"/>
    <p:sldId id="265" r:id="rId8"/>
    <p:sldId id="266" r:id="rId9"/>
    <p:sldId id="263" r:id="rId10"/>
    <p:sldId id="268" r:id="rId11"/>
    <p:sldId id="264" r:id="rId12"/>
  </p:sldIdLst>
  <p:sldSz cx="9144000" cy="6858000" type="screen4x3"/>
  <p:notesSz cx="6858000" cy="9144000"/>
  <p:defaultTextStyle>
    <a:defPPr>
      <a:defRPr lang="en-US"/>
    </a:defPPr>
    <a:lvl1pPr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1pPr>
    <a:lvl2pPr marL="4572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2pPr>
    <a:lvl3pPr marL="9144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3pPr>
    <a:lvl4pPr marL="13716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4pPr>
    <a:lvl5pPr marL="1828800" algn="l" defTabSz="457200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Source Sans Pro" charset="0"/>
        <a:ea typeface="ＭＳ Ｐゴシック" charset="-128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C1515"/>
    <a:srgbClr val="D6DDD3"/>
    <a:srgbClr val="EDE8DD"/>
    <a:srgbClr val="C2B7A1"/>
    <a:srgbClr val="918873"/>
    <a:srgbClr val="3C3623"/>
    <a:srgbClr val="D0A760"/>
    <a:srgbClr val="434A4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911"/>
    <p:restoredTop sz="94662"/>
  </p:normalViewPr>
  <p:slideViewPr>
    <p:cSldViewPr snapToGrid="0" snapToObjects="1">
      <p:cViewPr varScale="1">
        <p:scale>
          <a:sx n="96" d="100"/>
          <a:sy n="96" d="100"/>
        </p:scale>
        <p:origin x="57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4D3B2BF1-B9FB-BD4E-8F73-CEF103CD7AC8}" type="datetimeFigureOut">
              <a:rPr lang="en-US" altLang="x-none"/>
              <a:pPr/>
              <a:t>5/16/18</a:t>
            </a:fld>
            <a:endParaRPr lang="en-US" altLang="x-non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82548DE8-264D-DC45-B6DE-A61E44181C19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tiff>
</file>

<file path=ppt/media/image11.tiff>
</file>

<file path=ppt/media/image12.png>
</file>

<file path=ppt/media/image13.png>
</file>

<file path=ppt/media/image14.png>
</file>

<file path=ppt/media/image15.png>
</file>

<file path=ppt/media/image150.png>
</file>

<file path=ppt/media/image16.tiff>
</file>

<file path=ppt/media/image17.tiff>
</file>

<file path=ppt/media/image18.tiff>
</file>

<file path=ppt/media/image3.jpeg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43E0F864-99E6-664D-B06C-DD65FF677894}" type="datetimeFigureOut">
              <a:rPr lang="en-US" altLang="x-none"/>
              <a:pPr/>
              <a:t>5/16/18</a:t>
            </a:fld>
            <a:endParaRPr lang="en-US" altLang="x-non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fld id="{14604898-4061-FD4D-B3B8-E529EEB028DE}" type="slidenum">
              <a:rPr lang="en-US" altLang="x-none"/>
              <a:pPr/>
              <a:t>‹#›</a:t>
            </a:fld>
            <a:endParaRPr lang="en-US" altLang="x-none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ＭＳ Ｐゴシック" charset="0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0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emf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00000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1800">
              <a:solidFill>
                <a:srgbClr val="FFFFFF"/>
              </a:solidFill>
              <a:latin typeface="Arial" charset="0"/>
            </a:endParaRPr>
          </a:p>
        </p:txBody>
      </p:sp>
      <p:pic>
        <p:nvPicPr>
          <p:cNvPr id="6" name="Picture 14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1663" y="6510338"/>
            <a:ext cx="1819275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397166"/>
            <a:ext cx="82296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4798696"/>
            <a:ext cx="6059488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3221797"/>
            <a:ext cx="82296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641053"/>
      </p:ext>
    </p:extLst>
  </p:cSld>
  <p:clrMapOvr>
    <a:masterClrMapping/>
  </p:clrMapOvr>
  <p:transition spd="slow"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/>
          <a:lstStyle>
            <a:lvl1pPr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0841712"/>
      </p:ext>
    </p:extLst>
  </p:cSld>
  <p:clrMapOvr>
    <a:masterClrMapping/>
  </p:clrMapOvr>
  <p:transition spd="slow"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/>
          <p:cNvSpPr txBox="1">
            <a:spLocks/>
          </p:cNvSpPr>
          <p:nvPr/>
        </p:nvSpPr>
        <p:spPr>
          <a:xfrm>
            <a:off x="60325" y="11113"/>
            <a:ext cx="457200" cy="6096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fld id="{409F443F-E78F-1848-9D43-86556814F589}" type="slidenum">
              <a:rPr lang="en-US" altLang="x-none" sz="1000">
                <a:solidFill>
                  <a:srgbClr val="7F7F7F"/>
                </a:solidFill>
                <a:latin typeface="Arial" charset="0"/>
              </a:rPr>
              <a:pPr algn="ctr" eaLnBrk="1" hangingPunct="1"/>
              <a:t>‹#›</a:t>
            </a:fld>
            <a:endParaRPr lang="en-US" altLang="x-none" sz="1000">
              <a:solidFill>
                <a:srgbClr val="7F7F7F"/>
              </a:solidFill>
              <a:latin typeface="Arial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1211580"/>
            <a:ext cx="3779838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8408300"/>
      </p:ext>
    </p:extLst>
  </p:cSld>
  <p:clrMapOvr>
    <a:masterClrMapping/>
  </p:clrMapOvr>
  <p:transition spd="slow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242214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8" y="3788418"/>
            <a:ext cx="7707313" cy="2422143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616177"/>
      </p:ext>
    </p:extLst>
  </p:cSld>
  <p:clrMapOvr>
    <a:masterClrMapping/>
  </p:clrMapOvr>
  <p:transition spd="slow"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1211582"/>
            <a:ext cx="3779838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3783329"/>
            <a:ext cx="3779838" cy="2440307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322131"/>
      </p:ext>
    </p:extLst>
  </p:cSld>
  <p:clrMapOvr>
    <a:masterClrMapping/>
  </p:clrMapOvr>
  <p:transition spd="slow">
    <p:fade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8" y="1211582"/>
            <a:ext cx="3787775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8" y="3787484"/>
            <a:ext cx="3781425" cy="243615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1211582"/>
            <a:ext cx="3779838" cy="2430780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3787484"/>
            <a:ext cx="3779838" cy="2436152"/>
          </a:xfrm>
        </p:spPr>
        <p:txBody>
          <a:bodyPr/>
          <a:lstStyle>
            <a:lvl1pPr>
              <a:defRPr sz="1600"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507366"/>
      </p:ext>
    </p:extLst>
  </p:cSld>
  <p:clrMapOvr>
    <a:masterClrMapping/>
  </p:clrMapOvr>
  <p:transition spd="slow"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rgbClr val="8C1515"/>
          </a:solidFill>
          <a:ln w="9525">
            <a:solidFill>
              <a:srgbClr val="8C1515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00000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1800">
              <a:solidFill>
                <a:srgbClr val="FFFFFF"/>
              </a:solidFill>
              <a:latin typeface="Arial" charset="0"/>
            </a:endParaRPr>
          </a:p>
        </p:txBody>
      </p:sp>
      <p:pic>
        <p:nvPicPr>
          <p:cNvPr id="6" name="Picture 14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8" y="2051687"/>
            <a:ext cx="2954337" cy="123444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8" y="3429000"/>
            <a:ext cx="2954337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2046816"/>
            <a:ext cx="1951038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buNone/>
              <a:defRPr sz="120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40472271"/>
      </p:ext>
    </p:extLst>
  </p:cSld>
  <p:clrMapOvr>
    <a:masterClrMapping/>
  </p:clrMapOvr>
  <p:transition spd="slow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795355"/>
      </p:ext>
    </p:extLst>
  </p:cSld>
  <p:clrMapOvr>
    <a:masterClrMapping/>
  </p:clrMapOvr>
  <p:transition spd="slow"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22"/>
          <p:cNvSpPr txBox="1">
            <a:spLocks/>
          </p:cNvSpPr>
          <p:nvPr/>
        </p:nvSpPr>
        <p:spPr>
          <a:xfrm>
            <a:off x="60325" y="11113"/>
            <a:ext cx="457200" cy="609600"/>
          </a:xfrm>
          <a:prstGeom prst="rect">
            <a:avLst/>
          </a:prstGeom>
        </p:spPr>
        <p:txBody>
          <a:bodyPr wrap="none" lIns="45720" tIns="0" rIns="45720" bIns="0" anchor="ctr" anchorCtr="1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fld id="{774A2D53-B6CF-3F43-A579-41BCDF15DB54}" type="slidenum">
              <a:rPr lang="en-US" altLang="x-none" sz="1000">
                <a:solidFill>
                  <a:srgbClr val="7F7F7F"/>
                </a:solidFill>
                <a:latin typeface="Arial" charset="0"/>
              </a:rPr>
              <a:pPr algn="ctr" eaLnBrk="1" hangingPunct="1"/>
              <a:t>‹#›</a:t>
            </a:fld>
            <a:endParaRPr lang="en-US" altLang="x-none" sz="1000">
              <a:solidFill>
                <a:srgbClr val="7F7F7F"/>
              </a:solidFill>
              <a:latin typeface="Arial" charset="0"/>
            </a:endParaRP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1"/>
          </p:nvPr>
        </p:nvSpPr>
        <p:spPr>
          <a:xfrm>
            <a:off x="4876800" y="1211580"/>
            <a:ext cx="3779838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31837269"/>
      </p:ext>
    </p:extLst>
  </p:cSld>
  <p:clrMapOvr>
    <a:masterClrMapping/>
  </p:clrMapOvr>
  <p:transition spd="slow"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Content Placeholder 11"/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24221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quarter" idx="11"/>
          </p:nvPr>
        </p:nvSpPr>
        <p:spPr>
          <a:xfrm>
            <a:off x="949328" y="3788418"/>
            <a:ext cx="7707313" cy="2422143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58530558"/>
      </p:ext>
    </p:extLst>
  </p:cSld>
  <p:clrMapOvr>
    <a:masterClrMapping/>
  </p:clrMapOvr>
  <p:transition spd="slow"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787775" cy="501205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11"/>
          </p:nvPr>
        </p:nvSpPr>
        <p:spPr>
          <a:xfrm>
            <a:off x="4876800" y="1211582"/>
            <a:ext cx="3779838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2"/>
          </p:nvPr>
        </p:nvSpPr>
        <p:spPr>
          <a:xfrm>
            <a:off x="4876800" y="3783329"/>
            <a:ext cx="3779838" cy="244030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8860957"/>
      </p:ext>
    </p:extLst>
  </p:cSld>
  <p:clrMapOvr>
    <a:masterClrMapping/>
  </p:clrMapOvr>
  <p:transition spd="slow"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u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948776" y="479388"/>
            <a:ext cx="7707862" cy="650699"/>
          </a:xfrm>
          <a:prstGeom prst="rect">
            <a:avLst/>
          </a:prstGeom>
        </p:spPr>
        <p:txBody>
          <a:bodyPr/>
          <a:lstStyle>
            <a:lvl1pPr algn="l">
              <a:defRPr sz="2400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/>
          </p:nvPr>
        </p:nvSpPr>
        <p:spPr>
          <a:xfrm>
            <a:off x="949328" y="1211582"/>
            <a:ext cx="3787775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1" name="Content Placeholder 10"/>
          <p:cNvSpPr>
            <a:spLocks noGrp="1"/>
          </p:cNvSpPr>
          <p:nvPr>
            <p:ph sz="quarter" idx="11"/>
          </p:nvPr>
        </p:nvSpPr>
        <p:spPr>
          <a:xfrm>
            <a:off x="955678" y="3787484"/>
            <a:ext cx="3781425" cy="2436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2"/>
          </p:nvPr>
        </p:nvSpPr>
        <p:spPr>
          <a:xfrm>
            <a:off x="4876800" y="1211582"/>
            <a:ext cx="3779838" cy="243078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5" name="Content Placeholder 14"/>
          <p:cNvSpPr>
            <a:spLocks noGrp="1"/>
          </p:cNvSpPr>
          <p:nvPr>
            <p:ph sz="quarter" idx="13"/>
          </p:nvPr>
        </p:nvSpPr>
        <p:spPr>
          <a:xfrm>
            <a:off x="4876800" y="3787484"/>
            <a:ext cx="3779838" cy="243615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274033"/>
      </p:ext>
    </p:extLst>
  </p:cSld>
  <p:clrMapOvr>
    <a:masterClrMapping/>
  </p:clrMapOvr>
  <p:transition spd="slow"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9" descr="SUSig_White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0350" y="6415088"/>
            <a:ext cx="2046288" cy="250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00000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1800">
              <a:solidFill>
                <a:srgbClr val="FFFFFF"/>
              </a:solidFill>
              <a:latin typeface="Arial" charset="0"/>
            </a:endParaRPr>
          </a:p>
        </p:txBody>
      </p:sp>
      <p:pic>
        <p:nvPicPr>
          <p:cNvPr id="7" name="Picture 11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57200" y="2403850"/>
            <a:ext cx="8229600" cy="824631"/>
          </a:xfrm>
          <a:prstGeom prst="rect">
            <a:avLst/>
          </a:prstGeom>
        </p:spPr>
        <p:txBody>
          <a:bodyPr>
            <a:noAutofit/>
          </a:bodyPr>
          <a:lstStyle>
            <a:lvl1pPr algn="ctr">
              <a:defRPr sz="360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Text Placeholder 33"/>
          <p:cNvSpPr>
            <a:spLocks noGrp="1"/>
          </p:cNvSpPr>
          <p:nvPr>
            <p:ph type="body" sz="quarter" idx="18"/>
          </p:nvPr>
        </p:nvSpPr>
        <p:spPr>
          <a:xfrm>
            <a:off x="1603375" y="4798696"/>
            <a:ext cx="6059488" cy="274320"/>
          </a:xfrm>
          <a:prstGeom prst="rect">
            <a:avLst/>
          </a:prstGeom>
        </p:spPr>
        <p:txBody>
          <a:bodyPr wrap="none" anchor="ctr" anchorCtr="1">
            <a:noAutofit/>
          </a:bodyPr>
          <a:lstStyle>
            <a:lvl1pPr algn="ctr">
              <a:buNone/>
              <a:defRPr sz="18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3" name="Subtitle 2"/>
          <p:cNvSpPr>
            <a:spLocks noGrp="1"/>
          </p:cNvSpPr>
          <p:nvPr>
            <p:ph type="subTitle" idx="1"/>
          </p:nvPr>
        </p:nvSpPr>
        <p:spPr>
          <a:xfrm>
            <a:off x="457200" y="3228481"/>
            <a:ext cx="8229600" cy="61586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buNone/>
              <a:defRPr sz="2000" cap="small" spc="300">
                <a:solidFill>
                  <a:srgbClr val="A4001D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1935549"/>
      </p:ext>
    </p:extLst>
  </p:cSld>
  <p:clrMapOvr>
    <a:masterClrMapping/>
  </p:clrMapOvr>
  <p:transition spd="slow"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6410325"/>
            <a:ext cx="9155113" cy="457200"/>
          </a:xfrm>
          <a:prstGeom prst="rect">
            <a:avLst/>
          </a:prstGeom>
          <a:solidFill>
            <a:schemeClr val="bg2"/>
          </a:solidFill>
          <a:ln w="9525">
            <a:solidFill>
              <a:schemeClr val="accent1"/>
            </a:solidFill>
            <a:miter lim="800000"/>
            <a:headEnd/>
            <a:tailEnd/>
          </a:ln>
          <a:effectLst>
            <a:outerShdw blurRad="38100" dist="25401" dir="2700000" algn="br" rotWithShape="0">
              <a:srgbClr val="000000">
                <a:alpha val="59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Source Sans Pro" charset="0"/>
                <a:ea typeface="ＭＳ Ｐゴシック" charset="-128"/>
              </a:defRPr>
            </a:lvl9pPr>
          </a:lstStyle>
          <a:p>
            <a:pPr algn="ctr" eaLnBrk="1" hangingPunct="1"/>
            <a:endParaRPr lang="x-none" altLang="x-none" sz="1800">
              <a:solidFill>
                <a:srgbClr val="FFFFFF"/>
              </a:solidFill>
              <a:latin typeface="Arial" charset="0"/>
            </a:endParaRPr>
          </a:p>
        </p:txBody>
      </p:sp>
      <p:pic>
        <p:nvPicPr>
          <p:cNvPr id="7" name="Picture 10" title="Stanford University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0075" y="6510338"/>
            <a:ext cx="1817688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1603378" y="2051687"/>
            <a:ext cx="2954337" cy="1234440"/>
          </a:xfrm>
          <a:prstGeom prst="rect">
            <a:avLst/>
          </a:prstGeom>
        </p:spPr>
        <p:txBody>
          <a:bodyPr/>
          <a:lstStyle>
            <a:lvl1pPr algn="r">
              <a:defRPr sz="2000" b="1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3378" y="3429000"/>
            <a:ext cx="2954337" cy="1243967"/>
          </a:xfrm>
          <a:prstGeom prst="rect">
            <a:avLst/>
          </a:prstGeom>
        </p:spPr>
        <p:txBody>
          <a:bodyPr/>
          <a:lstStyle>
            <a:lvl1pPr marL="0" indent="0" algn="r">
              <a:buNone/>
              <a:defRPr sz="1200" cap="all" spc="300">
                <a:solidFill>
                  <a:srgbClr val="A4001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Picture Placeholder 16"/>
          <p:cNvSpPr>
            <a:spLocks noGrp="1"/>
          </p:cNvSpPr>
          <p:nvPr>
            <p:ph type="pic" sz="quarter" idx="13"/>
          </p:nvPr>
        </p:nvSpPr>
        <p:spPr>
          <a:xfrm>
            <a:off x="4665662" y="2046816"/>
            <a:ext cx="1951038" cy="2601384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effectLst>
            <a:outerShdw blurRad="50800" dist="25400" dir="2700000" algn="tl" rotWithShape="0">
              <a:prstClr val="black">
                <a:alpha val="36000"/>
              </a:prstClr>
            </a:outerShdw>
          </a:effectLst>
        </p:spPr>
        <p:style>
          <a:lnRef idx="3">
            <a:schemeClr val="lt1"/>
          </a:lnRef>
          <a:fillRef idx="1">
            <a:schemeClr val="accent5"/>
          </a:fillRef>
          <a:effectRef idx="1">
            <a:schemeClr val="accent5"/>
          </a:effectRef>
          <a:fontRef idx="none"/>
        </p:style>
        <p:txBody>
          <a:bodyPr/>
          <a:lstStyle>
            <a:lvl1pPr>
              <a:defRPr lang="en-US" sz="12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567037293"/>
      </p:ext>
    </p:extLst>
  </p:cSld>
  <p:clrMapOvr>
    <a:masterClrMapping/>
  </p:clrMapOvr>
  <p:transition spd="slow"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emf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theme" Target="../theme/theme2.xml"/><Relationship Id="rId3" Type="http://schemas.openxmlformats.org/officeDocument/2006/relationships/slideLayout" Target="../slideLayouts/slideLayout10.xml"/><Relationship Id="rId7" Type="http://schemas.openxmlformats.org/officeDocument/2006/relationships/slideLayout" Target="../slideLayouts/slideLayout14.xml"/><Relationship Id="rId2" Type="http://schemas.openxmlformats.org/officeDocument/2006/relationships/slideLayout" Target="../slideLayouts/slideLayout9.xml"/><Relationship Id="rId1" Type="http://schemas.openxmlformats.org/officeDocument/2006/relationships/slideLayout" Target="../slideLayouts/slideLayout8.xml"/><Relationship Id="rId6" Type="http://schemas.openxmlformats.org/officeDocument/2006/relationships/slideLayout" Target="../slideLayouts/slideLayout13.xml"/><Relationship Id="rId5" Type="http://schemas.openxmlformats.org/officeDocument/2006/relationships/slideLayout" Target="../slideLayouts/slideLayout12.xml"/><Relationship Id="rId4" Type="http://schemas.openxmlformats.org/officeDocument/2006/relationships/slideLayout" Target="../slideLayouts/slideLayout11.xml"/><Relationship Id="rId9" Type="http://schemas.openxmlformats.org/officeDocument/2006/relationships/image" Target="../media/image1.em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2"/>
          <p:cNvSpPr>
            <a:spLocks noGrp="1"/>
          </p:cNvSpPr>
          <p:nvPr>
            <p:ph type="title"/>
          </p:nvPr>
        </p:nvSpPr>
        <p:spPr bwMode="auto">
          <a:xfrm>
            <a:off x="949325" y="479425"/>
            <a:ext cx="7707313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49325" y="1204913"/>
            <a:ext cx="7707313" cy="50180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09538" y="6415088"/>
            <a:ext cx="846137" cy="3635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charset="0"/>
              </a:defRPr>
            </a:lvl1pPr>
          </a:lstStyle>
          <a:p>
            <a:fld id="{ABB8AD27-5629-6049-93DE-C691DAF0B8CD}" type="slidenum">
              <a:rPr lang="en-US" altLang="x-none"/>
              <a:pPr/>
              <a:t>‹#›</a:t>
            </a:fld>
            <a:endParaRPr lang="en-US" altLang="x-none"/>
          </a:p>
        </p:txBody>
      </p:sp>
      <p:sp>
        <p:nvSpPr>
          <p:cNvPr id="10" name="Rectangle 9"/>
          <p:cNvSpPr/>
          <p:nvPr/>
        </p:nvSpPr>
        <p:spPr>
          <a:xfrm>
            <a:off x="0" y="0"/>
            <a:ext cx="457200" cy="6867525"/>
          </a:xfrm>
          <a:prstGeom prst="rect">
            <a:avLst/>
          </a:prstGeom>
          <a:solidFill>
            <a:srgbClr val="8C1515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latin typeface="Arial"/>
            </a:endParaRPr>
          </a:p>
        </p:txBody>
      </p:sp>
      <p:pic>
        <p:nvPicPr>
          <p:cNvPr id="1030" name="Picture 10" title="Stanford University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888" y="6475413"/>
            <a:ext cx="1817687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9" r:id="rId1"/>
    <p:sldLayoutId id="2147484060" r:id="rId2"/>
    <p:sldLayoutId id="2147484061" r:id="rId3"/>
    <p:sldLayoutId id="2147484062" r:id="rId4"/>
    <p:sldLayoutId id="2147484063" r:id="rId5"/>
    <p:sldLayoutId id="2147484064" r:id="rId6"/>
    <p:sldLayoutId id="2147484065" r:id="rId7"/>
  </p:sldLayoutIdLst>
  <p:transition spd="slow">
    <p:fade/>
  </p:transition>
  <p:hf hdr="0" ftr="0" dt="0"/>
  <p:txStyles>
    <p:titleStyle>
      <a:lvl1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eaLnBrk="1" fontAlgn="base" hangingPunct="1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charset="2"/>
        <a:defRPr kern="1200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Wingdings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Arial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1" fontAlgn="base" hangingPunct="1">
        <a:spcBef>
          <a:spcPct val="20000"/>
        </a:spcBef>
        <a:spcAft>
          <a:spcPct val="0"/>
        </a:spcAft>
        <a:buClr>
          <a:schemeClr val="bg2"/>
        </a:buClr>
        <a:buFont typeface="Source Sans Pro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Placeholder 2"/>
          <p:cNvSpPr>
            <a:spLocks noGrp="1"/>
          </p:cNvSpPr>
          <p:nvPr>
            <p:ph type="title"/>
          </p:nvPr>
        </p:nvSpPr>
        <p:spPr bwMode="auto">
          <a:xfrm>
            <a:off x="949325" y="479425"/>
            <a:ext cx="7707313" cy="650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  <p:txBody>
          <a:bodyPr vert="horz" wrap="square" lIns="0" tIns="45720" rIns="91440" bIns="4572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x-none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>
          <a:xfrm>
            <a:off x="949325" y="1204913"/>
            <a:ext cx="7707313" cy="501808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109538" y="6415088"/>
            <a:ext cx="846137" cy="36353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defRPr sz="1000">
                <a:solidFill>
                  <a:srgbClr val="898989"/>
                </a:solidFill>
                <a:latin typeface="Arial" charset="0"/>
              </a:defRPr>
            </a:lvl1pPr>
          </a:lstStyle>
          <a:p>
            <a:fld id="{0962C1B3-0F83-FF4C-8E07-621F17D2500D}" type="slidenum">
              <a:rPr lang="en-US" altLang="x-none"/>
              <a:pPr/>
              <a:t>‹#›</a:t>
            </a:fld>
            <a:endParaRPr lang="en-US" altLang="x-none"/>
          </a:p>
        </p:txBody>
      </p:sp>
      <p:sp>
        <p:nvSpPr>
          <p:cNvPr id="7" name="Rectangle 6"/>
          <p:cNvSpPr/>
          <p:nvPr/>
        </p:nvSpPr>
        <p:spPr>
          <a:xfrm>
            <a:off x="-11113" y="0"/>
            <a:ext cx="9155113" cy="457200"/>
          </a:xfrm>
          <a:prstGeom prst="rect">
            <a:avLst/>
          </a:prstGeom>
          <a:solidFill>
            <a:schemeClr val="bg2"/>
          </a:solidFill>
          <a:ln>
            <a:solidFill>
              <a:srgbClr val="8C1515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800" dirty="0">
              <a:solidFill>
                <a:srgbClr val="8C1515"/>
              </a:solidFill>
              <a:latin typeface="Arial"/>
            </a:endParaRPr>
          </a:p>
        </p:txBody>
      </p:sp>
      <p:pic>
        <p:nvPicPr>
          <p:cNvPr id="5126" name="Picture 10" title="Stanford University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6888" y="6475413"/>
            <a:ext cx="1817687" cy="2238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66" r:id="rId1"/>
    <p:sldLayoutId id="2147484067" r:id="rId2"/>
    <p:sldLayoutId id="2147484068" r:id="rId3"/>
    <p:sldLayoutId id="2147484069" r:id="rId4"/>
    <p:sldLayoutId id="2147484070" r:id="rId5"/>
    <p:sldLayoutId id="2147484071" r:id="rId6"/>
    <p:sldLayoutId id="2147484072" r:id="rId7"/>
  </p:sldLayoutIdLst>
  <p:transition spd="slow">
    <p:fade/>
  </p:transition>
  <p:hf hdr="0" ftr="0" dt="0"/>
  <p:txStyles>
    <p:titleStyle>
      <a:lvl1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 kern="1200">
          <a:solidFill>
            <a:schemeClr val="bg2"/>
          </a:solidFill>
          <a:latin typeface="Arial"/>
          <a:ea typeface="ＭＳ Ｐゴシック" charset="0"/>
          <a:cs typeface="ＭＳ Ｐゴシック" charset="0"/>
        </a:defRPr>
      </a:lvl1pPr>
      <a:lvl2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457200" rtl="0" eaLnBrk="0" fontAlgn="base" hangingPunct="0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6pPr>
      <a:lvl7pPr marL="9144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7pPr>
      <a:lvl8pPr marL="13716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8pPr>
      <a:lvl9pPr marL="1828800" algn="l" defTabSz="457200" rtl="0" fontAlgn="base">
        <a:lnSpc>
          <a:spcPct val="85000"/>
        </a:lnSpc>
        <a:spcBef>
          <a:spcPct val="0"/>
        </a:spcBef>
        <a:spcAft>
          <a:spcPct val="0"/>
        </a:spcAft>
        <a:defRPr sz="2400">
          <a:solidFill>
            <a:schemeClr val="bg2"/>
          </a:solidFill>
          <a:latin typeface="Source Sans Pro Semibold" charset="0"/>
          <a:ea typeface="ＭＳ Ｐゴシック" charset="0"/>
          <a:cs typeface="ＭＳ Ｐゴシック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charset="0"/>
        <a:defRPr kern="1200" cap="small" spc="20">
          <a:solidFill>
            <a:schemeClr val="tx1"/>
          </a:solidFill>
          <a:latin typeface="Arial"/>
          <a:ea typeface="ＭＳ Ｐゴシック" charset="0"/>
          <a:cs typeface="ＭＳ Ｐゴシック" charset="0"/>
        </a:defRPr>
      </a:lvl1pPr>
      <a:lvl2pPr marL="288925" indent="-2889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Wingdings" charset="2"/>
        <a:buChar char="§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2pPr>
      <a:lvl3pPr marL="569913" indent="-225425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SzPct val="102000"/>
        <a:buFont typeface="Source Sans Pro" charset="0"/>
        <a:buChar char="›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3pPr>
      <a:lvl4pPr marL="914400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Arial" charset="0"/>
        <a:buChar char="•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4pPr>
      <a:lvl5pPr marL="1258888" indent="-227013" algn="l" defTabSz="457200" rtl="0" eaLnBrk="0" fontAlgn="base" hangingPunct="0">
        <a:spcBef>
          <a:spcPct val="20000"/>
        </a:spcBef>
        <a:spcAft>
          <a:spcPct val="0"/>
        </a:spcAft>
        <a:buClr>
          <a:schemeClr val="bg2"/>
        </a:buClr>
        <a:buFont typeface="Source Sans Pro" charset="0"/>
        <a:buChar char="–"/>
        <a:defRPr kern="1200">
          <a:solidFill>
            <a:srgbClr val="595959"/>
          </a:solidFill>
          <a:latin typeface="Arial"/>
          <a:ea typeface="ＭＳ Ｐゴシック" charset="0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tiff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0.png"/><Relationship Id="rId2" Type="http://schemas.microsoft.com/office/2011/relationships/webextension" Target="../webextensions/webextension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6772C-E6EB-B340-895B-C6257922A3F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Turbine Blades and Single Crystal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3A7F4A-DCFE-E941-9DF5-6788959A062D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/>
        <p:txBody>
          <a:bodyPr/>
          <a:lstStyle/>
          <a:p>
            <a:r>
              <a:rPr lang="en-US" dirty="0"/>
              <a:t>2018/05/17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716DB600-124C-814F-8D9F-726FF9B2F4C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Qing Wang, Matthias </a:t>
            </a:r>
            <a:r>
              <a:rPr lang="en-US" dirty="0" err="1"/>
              <a:t>ihme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578599"/>
      </p:ext>
    </p:extLst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2836EF-EB2A-8145-A37C-1468F42FC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Summary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24C7F57-8905-C640-965D-DE04CB006499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Turbine blades are exposed to high temperature gas flows and suffered from high stresses, which may lead to creep failure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To prevent creep, increase the life, and improve efficiency, various cooling techniques and advanced materials are applied in turbine blade designs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Single crystal technique removes the grain boundaries which effectively improves the life in terms of creep strength and thermal fatigue </a:t>
            </a:r>
            <a:r>
              <a:rPr lang="en-US" dirty="0" err="1"/>
              <a:t>resistence</a:t>
            </a:r>
            <a:endParaRPr lang="en-US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EF8DE77C-E841-E940-A7A2-BB9201742D96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5299869" y="2326481"/>
            <a:ext cx="2933700" cy="278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964172"/>
      </p:ext>
    </p:extLst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F840F5-3B54-F84E-97AE-5888D0404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Turbine blades introduction</a:t>
            </a:r>
            <a:br>
              <a:rPr lang="en-US" b="1" dirty="0"/>
            </a:br>
            <a:r>
              <a:rPr lang="en-US" sz="2000" b="1" dirty="0">
                <a:solidFill>
                  <a:schemeClr val="tx1"/>
                </a:solidFill>
              </a:rPr>
              <a:t>Issues and solutions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4CF0D2B2-94FC-EC43-BA94-D94DC4875B88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3204449" cy="2058514"/>
          </a:xfrm>
        </p:spPr>
        <p:txBody>
          <a:bodyPr>
            <a:normAutofit lnSpcReduction="10000"/>
          </a:bodyPr>
          <a:lstStyle/>
          <a:p>
            <a:r>
              <a:rPr lang="en-US" b="1" dirty="0"/>
              <a:t>Creep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Tendency of blade materials to deform at a temperature dependent rate under stresses well below the materials’ yield strength</a:t>
            </a:r>
          </a:p>
        </p:txBody>
      </p:sp>
      <p:sp>
        <p:nvSpPr>
          <p:cNvPr id="18" name="Content Placeholder 17">
            <a:extLst>
              <a:ext uri="{FF2B5EF4-FFF2-40B4-BE49-F238E27FC236}">
                <a16:creationId xmlns:a16="http://schemas.microsoft.com/office/drawing/2014/main" id="{427773A7-B85D-574F-9965-4127B1F1B7DB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endParaRPr lang="en-US" dirty="0"/>
          </a:p>
        </p:txBody>
      </p:sp>
      <p:grpSp>
        <p:nvGrpSpPr>
          <p:cNvPr id="19" name="Group 18">
            <a:extLst>
              <a:ext uri="{FF2B5EF4-FFF2-40B4-BE49-F238E27FC236}">
                <a16:creationId xmlns:a16="http://schemas.microsoft.com/office/drawing/2014/main" id="{770C48BC-8E3C-B840-9EC9-3252EF12591C}"/>
              </a:ext>
            </a:extLst>
          </p:cNvPr>
          <p:cNvGrpSpPr/>
          <p:nvPr/>
        </p:nvGrpSpPr>
        <p:grpSpPr>
          <a:xfrm>
            <a:off x="4228501" y="2958886"/>
            <a:ext cx="4389123" cy="3398950"/>
            <a:chOff x="4228501" y="2958886"/>
            <a:chExt cx="4389123" cy="3398950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0E5C1B6C-AAE7-E449-AC28-6D3EEA2C0FF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228501" y="4254716"/>
              <a:ext cx="2631904" cy="2103120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F9D7943-C7FC-AF44-94DE-9B029F1B41F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28501" y="2958886"/>
              <a:ext cx="2450236" cy="1261872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F77A3EE-E695-B242-85D9-257418606A5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935129" y="4254716"/>
              <a:ext cx="1682495" cy="2103120"/>
            </a:xfrm>
            <a:prstGeom prst="rect">
              <a:avLst/>
            </a:prstGeom>
          </p:spPr>
        </p:pic>
        <p:pic>
          <p:nvPicPr>
            <p:cNvPr id="23" name="Content Placeholder 3">
              <a:extLst>
                <a:ext uri="{FF2B5EF4-FFF2-40B4-BE49-F238E27FC236}">
                  <a16:creationId xmlns:a16="http://schemas.microsoft.com/office/drawing/2014/main" id="{E481DBFB-A63B-2844-9155-01A385BC23F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713937" y="2958886"/>
              <a:ext cx="1903687" cy="1261872"/>
            </a:xfrm>
            <a:prstGeom prst="rect">
              <a:avLst/>
            </a:prstGeom>
          </p:spPr>
        </p:pic>
      </p:grpSp>
      <p:pic>
        <p:nvPicPr>
          <p:cNvPr id="24" name="Content Placeholder 23">
            <a:extLst>
              <a:ext uri="{FF2B5EF4-FFF2-40B4-BE49-F238E27FC236}">
                <a16:creationId xmlns:a16="http://schemas.microsoft.com/office/drawing/2014/main" id="{B4D161F8-B220-5E4A-92CF-FF949E034742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6"/>
          <a:stretch>
            <a:fillRect/>
          </a:stretch>
        </p:blipFill>
        <p:spPr>
          <a:xfrm>
            <a:off x="4228501" y="1048592"/>
            <a:ext cx="4389123" cy="1828801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09A537F1-765E-E442-8FEF-77E7EA62D8CA}"/>
              </a:ext>
            </a:extLst>
          </p:cNvPr>
          <p:cNvSpPr/>
          <p:nvPr/>
        </p:nvSpPr>
        <p:spPr>
          <a:xfrm>
            <a:off x="7222435" y="1130086"/>
            <a:ext cx="437322" cy="1694599"/>
          </a:xfrm>
          <a:prstGeom prst="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C6873F7D-D2A7-F048-9828-F396AC160DF0}"/>
              </a:ext>
            </a:extLst>
          </p:cNvPr>
          <p:cNvSpPr/>
          <p:nvPr/>
        </p:nvSpPr>
        <p:spPr>
          <a:xfrm>
            <a:off x="881619" y="3270094"/>
            <a:ext cx="3272158" cy="10341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ct val="20000"/>
              </a:spcBef>
              <a:buClr>
                <a:srgbClr val="8C1515"/>
              </a:buClr>
            </a:pPr>
            <a:r>
              <a:rPr lang="en-US" sz="1800" b="1" spc="20" dirty="0">
                <a:solidFill>
                  <a:srgbClr val="000000"/>
                </a:solidFill>
                <a:latin typeface="Arial"/>
                <a:ea typeface="ＭＳ Ｐゴシック" charset="0"/>
              </a:rPr>
              <a:t>Solution</a:t>
            </a:r>
          </a:p>
          <a:p>
            <a:pPr marL="285750" lvl="0" indent="-285750">
              <a:spcBef>
                <a:spcPct val="20000"/>
              </a:spcBef>
              <a:buClr>
                <a:srgbClr val="8C1515"/>
              </a:buClr>
              <a:buFont typeface="Arial" panose="020B0604020202020204" pitchFamily="34" charset="0"/>
              <a:buChar char="•"/>
            </a:pPr>
            <a:r>
              <a:rPr lang="en-US" sz="1800" spc="20" dirty="0">
                <a:solidFill>
                  <a:srgbClr val="000000"/>
                </a:solidFill>
                <a:latin typeface="Arial"/>
                <a:ea typeface="ＭＳ Ｐゴシック" charset="0"/>
              </a:rPr>
              <a:t>Cooling</a:t>
            </a:r>
          </a:p>
          <a:p>
            <a:pPr marL="285750" lvl="0" indent="-285750">
              <a:spcBef>
                <a:spcPct val="20000"/>
              </a:spcBef>
              <a:buClr>
                <a:srgbClr val="8C1515"/>
              </a:buClr>
              <a:buFont typeface="Arial" panose="020B0604020202020204" pitchFamily="34" charset="0"/>
              <a:buChar char="•"/>
            </a:pPr>
            <a:r>
              <a:rPr lang="en-US" sz="1800" spc="20" dirty="0">
                <a:solidFill>
                  <a:srgbClr val="000000"/>
                </a:solidFill>
                <a:latin typeface="Arial"/>
                <a:ea typeface="ＭＳ Ｐゴシック" charset="0"/>
              </a:rPr>
              <a:t>Improved material</a:t>
            </a:r>
          </a:p>
        </p:txBody>
      </p:sp>
    </p:spTree>
    <p:extLst>
      <p:ext uri="{BB962C8B-B14F-4D97-AF65-F5344CB8AC3E}">
        <p14:creationId xmlns:p14="http://schemas.microsoft.com/office/powerpoint/2010/main" val="1681821891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uiExpand="1" build="p"/>
      <p:bldP spid="3" grpId="0" animBg="1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19A4CB-AC48-4C4C-AB63-D6BA20DAB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Cooling of turbine blades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3047B1-D8B4-CC48-8DE8-C228EF3CEB0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>
            <a:normAutofit fontScale="85000" lnSpcReduction="10000"/>
          </a:bodyPr>
          <a:lstStyle/>
          <a:p>
            <a:pPr marL="0" indent="0"/>
            <a:r>
              <a:rPr lang="en-US" b="1" dirty="0"/>
              <a:t>Internal cooling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Convective cooling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passing cooling air through passages internal to the blade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heat is transferred by convection into the air flowing inside of the blade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Impingement cooling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hitting the inner surface of the blade with high velocity air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used in the regions of greatest heat loads</a:t>
            </a:r>
          </a:p>
          <a:p>
            <a:pPr marL="0" indent="0"/>
            <a:r>
              <a:rPr lang="en-US" b="1" dirty="0"/>
              <a:t>External cooling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Film &amp; transpiration cooling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creates a thin film of cooling air on the blade by injecting/leaking air through small holes in the structure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Effusion cooling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cooling air forced through porous holes which forms a film or cooler boundary layer on blade surface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Pin fin cooling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B36F551D-9345-FD4A-B5CA-F1F358188E59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5423336" y="1211263"/>
            <a:ext cx="2686765" cy="2430462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2AAD194-16EE-6F49-8563-EE8D12574214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3"/>
          <a:stretch>
            <a:fillRect/>
          </a:stretch>
        </p:blipFill>
        <p:spPr>
          <a:xfrm>
            <a:off x="5281235" y="3783013"/>
            <a:ext cx="2970968" cy="2439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529982"/>
      </p:ext>
    </p:extLst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D165C-F2B2-674B-9DED-EDC006820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Material of turbine blades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758F48-4111-984E-88C4-554111C3443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55678" y="1211580"/>
            <a:ext cx="7700963" cy="5012056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Superalloys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Advantages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excellent mechanical strength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resistance to thermal creep deformation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good surface stability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resistance to corrosion or oxidation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Chemical composition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Base: Nickel (Ni)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Additional elements: Cobalt (Co), Tantalum (Ta), Aluminum (Al), Tungsten (W), rhenium (Re), others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Fabrication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Vacuum induction melting (1950s)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Hot isostatic pressing</a:t>
            </a:r>
          </a:p>
          <a:p>
            <a:pPr marL="0" indent="0"/>
            <a:r>
              <a:rPr lang="en-US" b="1" dirty="0"/>
              <a:t>Thermal barrier coatings (TBC)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Material: aluminide (1970s), ceramic (1980s)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Improves corrosion and oxidation resistance</a:t>
            </a:r>
          </a:p>
          <a:p>
            <a:pPr marL="0" indent="0"/>
            <a:r>
              <a:rPr lang="en-US" b="1" dirty="0"/>
              <a:t>Directional solidification and single crystal</a:t>
            </a:r>
          </a:p>
        </p:txBody>
      </p:sp>
    </p:spTree>
    <p:extLst>
      <p:ext uri="{BB962C8B-B14F-4D97-AF65-F5344CB8AC3E}">
        <p14:creationId xmlns:p14="http://schemas.microsoft.com/office/powerpoint/2010/main" val="709524186"/>
      </p:ext>
    </p:extLst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2E9D2D-F3EE-6246-8AFA-D1F148BDC4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Single crystal turbine blades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6EEF274-62BE-7E4E-A949-E55301717F0B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A </a:t>
            </a:r>
            <a:r>
              <a:rPr lang="en-US" b="1" dirty="0"/>
              <a:t>single crystal</a:t>
            </a:r>
            <a:r>
              <a:rPr lang="en-US" dirty="0"/>
              <a:t> is a material in which the crystal lattice of the entire sample is continuous and unbroken to the edges of the sample (no grain boundaries)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Properties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dirty="0"/>
              <a:t>Anisotropic</a:t>
            </a:r>
            <a:r>
              <a:rPr lang="en-US" dirty="0"/>
              <a:t> (depending on crystallographic structure)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dirty="0"/>
              <a:t>Improved ductility and thermal fatigue life </a:t>
            </a:r>
            <a:r>
              <a:rPr lang="en-US" dirty="0"/>
              <a:t>(failure of material, e.g. crack/fatigue initiation, corrosion, starts from imperfections or impurities in crystalline structure)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b="1" dirty="0"/>
              <a:t>More tolerance to localized strains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410A6ACB-A4E9-8D4A-B0EE-344C08872A60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4876800" y="1238545"/>
            <a:ext cx="3779838" cy="2375898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6D5C31C9-B571-AF4E-B2BA-363E17B32DE6}"/>
              </a:ext>
            </a:extLst>
          </p:cNvPr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i="1" dirty="0"/>
              <a:t>Turbine blades progressed (left to right) from equiaxed, to directional solidified (DS), to single crystal (SX). (Photo courtesy of Howmet Corp.)</a:t>
            </a:r>
          </a:p>
        </p:txBody>
      </p:sp>
    </p:spTree>
    <p:extLst>
      <p:ext uri="{BB962C8B-B14F-4D97-AF65-F5344CB8AC3E}">
        <p14:creationId xmlns:p14="http://schemas.microsoft.com/office/powerpoint/2010/main" val="4104395687"/>
      </p:ext>
    </p:extLst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5054E-5627-9545-AF86-E484698F39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Nucleation and crystallization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7A3927-808E-114D-8AED-8941FAAA2387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48777" y="1211581"/>
            <a:ext cx="7707862" cy="3306348"/>
          </a:xfrm>
        </p:spPr>
        <p:txBody>
          <a:bodyPr>
            <a:normAutofit lnSpcReduction="100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Metals are melted then solidified to produce finished and semi-finished parts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b="1" dirty="0"/>
              <a:t>Grains</a:t>
            </a:r>
            <a:r>
              <a:rPr lang="en-US" dirty="0"/>
              <a:t>: crystals in solidified metals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Two steps of solidification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Nucleation : Formation of stable nuclei </a:t>
            </a:r>
          </a:p>
          <a:p>
            <a:pPr lvl="2">
              <a:buFont typeface="Arial" panose="020B0604020202020204" pitchFamily="34" charset="0"/>
              <a:buChar char="•"/>
            </a:pPr>
            <a:r>
              <a:rPr lang="en-US" dirty="0"/>
              <a:t>Growth of nuclei : Formation of grain structure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Crystal boundaries are formed when crystals join together at complete solidification, which separates grains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Thermal gradients define the shape of each grain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More the number of nucleation sites available, more the number of grains formed, and finer the grains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BF8E14D-BF00-E447-900D-869C5D419CAE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948776" y="4517929"/>
            <a:ext cx="5320937" cy="1828800"/>
          </a:xfrm>
          <a:prstGeom prst="rect">
            <a:avLst/>
          </a:prstGeom>
        </p:spPr>
      </p:pic>
      <p:pic>
        <p:nvPicPr>
          <p:cNvPr id="6" name="Content Placeholder 3">
            <a:extLst>
              <a:ext uri="{FF2B5EF4-FFF2-40B4-BE49-F238E27FC236}">
                <a16:creationId xmlns:a16="http://schemas.microsoft.com/office/drawing/2014/main" id="{451879D3-7C93-6B4F-814E-0A0143A1AA9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964" y="4517929"/>
            <a:ext cx="2209674" cy="182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391708"/>
      </p:ext>
    </p:extLst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FF1812-9BDA-824E-96EA-45CD1CFA47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Types of grains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F0049CE-7D8C-1942-AE35-E8E2498EF5A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4529014" cy="5012056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/>
              <a:t>Equiaxed grains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Crystals grow equally in all directions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Formed at the sites of high concentration of nuclei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dirty="0"/>
              <a:t>Commonly formed adjacent to cold mold wall</a:t>
            </a:r>
          </a:p>
          <a:p>
            <a:pPr marL="0" indent="0"/>
            <a:r>
              <a:rPr lang="en-US" dirty="0"/>
              <a:t>Alloy contains carbon, boron, zirconium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Segregate preferentially to grain boundaries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Provide high-temperature high-boundary strength and ductility for creep resistance</a:t>
            </a:r>
          </a:p>
          <a:p>
            <a:pPr marL="0" indent="0"/>
            <a:r>
              <a:rPr lang="en-US" b="1" dirty="0"/>
              <a:t>Columnar grains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Long, thin, and coarse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Grow predominantly in one direction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Formed at the sites of slow cooling and steep temperature gradient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Better creep and fracture resistance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68661452-52ED-6344-815B-DDABC14F08A8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2"/>
          <a:stretch>
            <a:fillRect/>
          </a:stretch>
        </p:blipFill>
        <p:spPr>
          <a:xfrm>
            <a:off x="5478342" y="1211580"/>
            <a:ext cx="3178296" cy="2430462"/>
          </a:xfrm>
          <a:prstGeom prst="rect">
            <a:avLst/>
          </a:prstGeom>
        </p:spPr>
      </p:pic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AA8DFD56-8A1F-694B-AB57-F4AEBAB44000}"/>
              </a:ext>
            </a:extLst>
          </p:cNvPr>
          <p:cNvSpPr>
            <a:spLocks noGrp="1"/>
          </p:cNvSpPr>
          <p:nvPr>
            <p:ph sz="quarter" idx="12"/>
          </p:nvPr>
        </p:nvSpPr>
        <p:spPr>
          <a:xfrm>
            <a:off x="5478342" y="3783329"/>
            <a:ext cx="3178296" cy="2440307"/>
          </a:xfrm>
        </p:spPr>
        <p:txBody>
          <a:bodyPr/>
          <a:lstStyle/>
          <a:p>
            <a:r>
              <a:rPr lang="en-US" dirty="0"/>
              <a:t>Grains structures in turbine blades:</a:t>
            </a:r>
          </a:p>
          <a:p>
            <a:pPr>
              <a:buAutoNum type="alphaLcParenBoth"/>
            </a:pPr>
            <a:r>
              <a:rPr lang="en-US" dirty="0"/>
              <a:t>Conventional equiaxed grains</a:t>
            </a:r>
          </a:p>
          <a:p>
            <a:pPr>
              <a:buAutoNum type="alphaLcParenBoth"/>
            </a:pPr>
            <a:r>
              <a:rPr lang="en-US" dirty="0"/>
              <a:t>Directionally solidified columnar grains</a:t>
            </a:r>
          </a:p>
          <a:p>
            <a:pPr>
              <a:buAutoNum type="alphaLcParenBoth"/>
            </a:pPr>
            <a:r>
              <a:rPr lang="en-US" dirty="0"/>
              <a:t>Single crystal (SX)</a:t>
            </a:r>
          </a:p>
        </p:txBody>
      </p:sp>
    </p:spTree>
    <p:extLst>
      <p:ext uri="{BB962C8B-B14F-4D97-AF65-F5344CB8AC3E}">
        <p14:creationId xmlns:p14="http://schemas.microsoft.com/office/powerpoint/2010/main" val="3260902196"/>
      </p:ext>
    </p:extLst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D65D9F-8D17-B448-AADA-15610E244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Manufacturing of a single crystal blade</a:t>
            </a:r>
            <a:br>
              <a:rPr lang="en-US" b="1" dirty="0"/>
            </a:br>
            <a:r>
              <a:rPr lang="en-US" sz="1800" b="1" dirty="0">
                <a:solidFill>
                  <a:schemeClr val="tx1"/>
                </a:solidFill>
              </a:rPr>
              <a:t>Air-cooled blades</a:t>
            </a:r>
            <a:endParaRPr lang="en-US" b="1" dirty="0">
              <a:solidFill>
                <a:schemeClr val="tx1"/>
              </a:solidFill>
            </a:endParaRPr>
          </a:p>
        </p:txBody>
      </p:sp>
      <mc:AlternateContent xmlns:mc="http://schemas.openxmlformats.org/markup-compatibility/2006" xmlns:we="http://schemas.microsoft.com/office/webextensions/webextension/2010/11" xmlns:pca="http://schemas.microsoft.com/office/powerpoint/2013/contentapp">
        <mc:Choice Requires="we pca">
          <p:graphicFrame>
            <p:nvGraphicFramePr>
              <p:cNvPr id="7" name="Content Placeholder 6">
                <a:extLst>
                  <a:ext uri="{FF2B5EF4-FFF2-40B4-BE49-F238E27FC236}">
                    <a16:creationId xmlns:a16="http://schemas.microsoft.com/office/drawing/2014/main" id="{E0EED26F-315C-FA48-A77F-AFE7CAA266D4}"/>
                  </a:ext>
                </a:extLst>
              </p:cNvPr>
              <p:cNvGraphicFramePr>
                <a:graphicFrameLocks noGrp="1"/>
              </p:cNvGraphicFramePr>
              <p:nvPr>
                <p:ph sz="quarter" idx="10"/>
              </p:nvPr>
            </p:nvGraphicFramePr>
            <p:xfrm>
              <a:off x="955675" y="1211263"/>
              <a:ext cx="7700963" cy="5011737"/>
            </p:xfrm>
            <a:graphic>
              <a:graphicData uri="http://schemas.microsoft.com/office/webextensions/webextension/2010/11">
                <we:webextensionref xmlns:we="http://schemas.microsoft.com/office/webextensions/webextension/2010/11" xmlns:r="http://schemas.openxmlformats.org/officeDocument/2006/relationships" r:id="rId2"/>
              </a:graphicData>
            </a:graphic>
          </p:graphicFrame>
        </mc:Choice>
        <mc:Fallback xmlns="">
          <p:pic>
            <p:nvPicPr>
              <p:cNvPr id="7" name="Content Placeholder 6">
                <a:extLst>
                  <a:ext uri="{FF2B5EF4-FFF2-40B4-BE49-F238E27FC236}">
                    <a16:creationId xmlns:a16="http://schemas.microsoft.com/office/drawing/2014/main" id="{E0EED26F-315C-FA48-A77F-AFE7CAA266D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55675" y="1211263"/>
                <a:ext cx="7700963" cy="50117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170394832"/>
      </p:ext>
    </p:extLst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EB798E-FE66-EC4B-BBA4-74EAF348FD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Manufacturing of a single crystal blade</a:t>
            </a:r>
            <a:br>
              <a:rPr lang="en-US" b="1" dirty="0"/>
            </a:br>
            <a:r>
              <a:rPr lang="en-US" sz="1800" b="1" dirty="0">
                <a:solidFill>
                  <a:schemeClr val="tx1"/>
                </a:solidFill>
              </a:rPr>
              <a:t>Single crystal blade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06A8A8-13ED-1445-BB9D-6BB04D7C758E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949328" y="1211580"/>
            <a:ext cx="5615245" cy="5012056"/>
          </a:xfrm>
        </p:spPr>
        <p:txBody>
          <a:bodyPr>
            <a:normAutofit fontScale="92500" lnSpcReduction="10000"/>
          </a:bodyPr>
          <a:lstStyle/>
          <a:p>
            <a:pPr marL="0" indent="0"/>
            <a:r>
              <a:rPr lang="en-US" b="1" dirty="0"/>
              <a:t>Directional solidification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Pouring molten superalloy metal into a vertically mounted mold heated to metal melt temperature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Latent heat of solidification is removed by a water-cooled copper chill plate at the bottom of the mold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ceramic mold is surrounded by a temperature-controlled enclosure to to keep the sides of the mold at a constant temperature which prevent localized crystallization</a:t>
            </a:r>
          </a:p>
          <a:p>
            <a:pPr marL="0" indent="0"/>
            <a:r>
              <a:rPr lang="en-US" b="1" dirty="0"/>
              <a:t>Single crystal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Number of crystals reduces if a right-angle bend is put a short distance above the chill plate in the casting mold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“Pigtail”: single crystal selector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A helical channel with smooth continuous turnings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Admitting columnar crystals from the starter</a:t>
            </a:r>
          </a:p>
          <a:p>
            <a:pPr marL="512763" lvl="2" indent="-285750">
              <a:buFont typeface="Arial" panose="020B0604020202020204" pitchFamily="34" charset="0"/>
              <a:buChar char="•"/>
            </a:pPr>
            <a:r>
              <a:rPr lang="en-US" dirty="0"/>
              <a:t>Letting just one crystal rise above the helix and start to form the entire blade</a:t>
            </a:r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0AF2995-3F23-7946-8952-5F3495E8AB23}"/>
              </a:ext>
            </a:extLst>
          </p:cNvPr>
          <p:cNvPicPr>
            <a:picLocks noGrp="1" noChangeAspect="1"/>
          </p:cNvPicPr>
          <p:nvPr>
            <p:ph sz="quarter" idx="12"/>
          </p:nvPr>
        </p:nvPicPr>
        <p:blipFill>
          <a:blip r:embed="rId2"/>
          <a:stretch>
            <a:fillRect/>
          </a:stretch>
        </p:blipFill>
        <p:spPr>
          <a:xfrm>
            <a:off x="6826648" y="3783013"/>
            <a:ext cx="1829990" cy="2439987"/>
          </a:xfrm>
          <a:prstGeom prst="rect">
            <a:avLst/>
          </a:prstGeom>
        </p:spPr>
      </p:pic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2A9C2E4B-CE74-5C44-B4D3-FD0E85181E87}"/>
              </a:ext>
            </a:extLst>
          </p:cNvPr>
          <p:cNvPicPr>
            <a:picLocks noGrp="1" noChangeAspect="1"/>
          </p:cNvPicPr>
          <p:nvPr>
            <p:ph sz="quarter" idx="11"/>
          </p:nvPr>
        </p:nvPicPr>
        <p:blipFill>
          <a:blip r:embed="rId3"/>
          <a:stretch>
            <a:fillRect/>
          </a:stretch>
        </p:blipFill>
        <p:spPr>
          <a:xfrm>
            <a:off x="6860267" y="1211263"/>
            <a:ext cx="1762752" cy="24304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703090"/>
      </p:ext>
    </p:extLst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name="SU_Preso_4x3_v6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811ACA6-AEA0-4840-8D14-B538F4159DFD}" vid="{8A64A694-C04E-3547-9E83-378A9A0F1031}"/>
    </a:ext>
  </a:extLst>
</a:theme>
</file>

<file path=ppt/theme/theme2.xml><?xml version="1.0" encoding="utf-8"?>
<a:theme xmlns:a="http://schemas.openxmlformats.org/drawingml/2006/main" name="SU_Template_TopBar">
  <a:themeElements>
    <a:clrScheme name="Stanford2">
      <a:dk1>
        <a:srgbClr val="000000"/>
      </a:dk1>
      <a:lt1>
        <a:srgbClr val="FFFFFF"/>
      </a:lt1>
      <a:dk2>
        <a:srgbClr val="DAD7CB"/>
      </a:dk2>
      <a:lt2>
        <a:srgbClr val="8C1515"/>
      </a:lt2>
      <a:accent1>
        <a:srgbClr val="8D3C1E"/>
      </a:accent1>
      <a:accent2>
        <a:srgbClr val="00505C"/>
      </a:accent2>
      <a:accent3>
        <a:srgbClr val="53284F"/>
      </a:accent3>
      <a:accent4>
        <a:srgbClr val="175E54"/>
      </a:accent4>
      <a:accent5>
        <a:srgbClr val="4D4F53"/>
      </a:accent5>
      <a:accent6>
        <a:srgbClr val="D2C295"/>
      </a:accent6>
      <a:hlink>
        <a:srgbClr val="A4001D"/>
      </a:hlink>
      <a:folHlink>
        <a:srgbClr val="000000"/>
      </a:folHlink>
    </a:clrScheme>
    <a:fontScheme name="Stanford">
      <a:majorFont>
        <a:latin typeface="Source Sans Pro Semibold"/>
        <a:ea typeface=""/>
        <a:cs typeface=""/>
      </a:majorFont>
      <a:minorFont>
        <a:latin typeface="Source Sans Pro"/>
        <a:ea typeface=""/>
        <a:cs typeface="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Presentation1" id="{D811ACA6-AEA0-4840-8D14-B538F4159DFD}" vid="{AD222831-FBAA-5046-88FA-4C261B981F0D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webextensions/_rels/webextension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webextensions/webextension1.xml><?xml version="1.0" encoding="utf-8"?>
<we:webextension xmlns:we="http://schemas.microsoft.com/office/webextensions/webextension/2010/11" id="{FE3B6571-548F-D341-A611-A3F451875B87}">
  <we:reference id="wa104221182" version="3.3.0.0" store="en-US" storeType="OMEX"/>
  <we:alternateReferences>
    <we:reference id="wa104221182" version="3.3.0.0" store="wa104221182" storeType="OMEX"/>
  </we:alternateReferences>
  <we:properties>
    <we:property name="autoplay" value="0"/>
    <we:property name="endtime" value="0"/>
    <we:property name="slideId" value="263"/>
    <we:property name="starttime" value="0"/>
    <we:property name="vid" value="&quot;https://youtu.be/hOv2pGEruGk&quot;"/>
  </we:properties>
  <we:bindings/>
  <we:snapshot xmlns:r="http://schemas.openxmlformats.org/officeDocument/2006/relationships" r:embed="rId1"/>
</we:webextension>
</file>

<file path=docProps/app.xml><?xml version="1.0" encoding="utf-8"?>
<Properties xmlns="http://schemas.openxmlformats.org/officeDocument/2006/extended-properties" xmlns:vt="http://schemas.openxmlformats.org/officeDocument/2006/docPropsVTypes">
  <Template>SU_Preso_4x3_v6</Template>
  <TotalTime>865</TotalTime>
  <Words>472</Words>
  <Application>Microsoft Macintosh PowerPoint</Application>
  <PresentationFormat>On-screen Show (4:3)</PresentationFormat>
  <Paragraphs>89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10</vt:i4>
      </vt:variant>
    </vt:vector>
  </HeadingPairs>
  <TitlesOfParts>
    <vt:vector size="18" baseType="lpstr">
      <vt:lpstr>ＭＳ Ｐゴシック</vt:lpstr>
      <vt:lpstr>Source Sans Pro</vt:lpstr>
      <vt:lpstr>Source Sans Pro Semibold</vt:lpstr>
      <vt:lpstr>Arial</vt:lpstr>
      <vt:lpstr>Calibri</vt:lpstr>
      <vt:lpstr>Wingdings</vt:lpstr>
      <vt:lpstr>SU_Preso_4x3_v6</vt:lpstr>
      <vt:lpstr>SU_Template_TopBar</vt:lpstr>
      <vt:lpstr>Turbine Blades and Single Crystal</vt:lpstr>
      <vt:lpstr>Turbine blades introduction Issues and solutions</vt:lpstr>
      <vt:lpstr>Cooling of turbine blades</vt:lpstr>
      <vt:lpstr>Material of turbine blades</vt:lpstr>
      <vt:lpstr>Single crystal turbine blades</vt:lpstr>
      <vt:lpstr>Nucleation and crystallization</vt:lpstr>
      <vt:lpstr>Types of grains</vt:lpstr>
      <vt:lpstr>Manufacturing of a single crystal blade Air-cooled blades</vt:lpstr>
      <vt:lpstr>Manufacturing of a single crystal blade Single crystal blade</vt:lpstr>
      <vt:lpstr>Summary</vt:lpstr>
    </vt:vector>
  </TitlesOfParts>
  <Company/>
  <LinksUpToDate>false</LinksUpToDate>
  <SharedDoc>false</SharedDoc>
  <HyperlinkBase/>
  <HyperlinksChanged>false</HyperlinksChanged>
  <AppVersion>16.0013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Turbine Blades and Single Crystal</dc:title>
  <dc:creator>Qing Wang</dc:creator>
  <dc:description>2012 PowerPoint template redesign</dc:description>
  <cp:lastModifiedBy>Qing Wang</cp:lastModifiedBy>
  <cp:revision>71</cp:revision>
  <dcterms:created xsi:type="dcterms:W3CDTF">2018-05-13T21:53:48Z</dcterms:created>
  <dcterms:modified xsi:type="dcterms:W3CDTF">2018-05-17T00:48:12Z</dcterms:modified>
</cp:coreProperties>
</file>

<file path=docProps/thumbnail.jpeg>
</file>